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60" r:id="rId5"/>
    <p:sldId id="261" r:id="rId6"/>
    <p:sldId id="262" r:id="rId7"/>
    <p:sldId id="264"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7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957A4-B11E-4CBB-A55B-F2CC751EFDDD}" type="datetimeFigureOut">
              <a:rPr lang="el-GR" smtClean="0"/>
              <a:t>21/4/2024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5C047-E2F0-4018-9949-C71B466A9E37}" type="slidenum">
              <a:rPr lang="el-GR" smtClean="0"/>
              <a:t>‹#›</a:t>
            </a:fld>
            <a:endParaRPr lang="el-GR"/>
          </a:p>
        </p:txBody>
      </p:sp>
    </p:spTree>
    <p:extLst>
      <p:ext uri="{BB962C8B-B14F-4D97-AF65-F5344CB8AC3E}">
        <p14:creationId xmlns:p14="http://schemas.microsoft.com/office/powerpoint/2010/main" val="385352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325C047-E2F0-4018-9949-C71B466A9E37}" type="slidenum">
              <a:rPr lang="el-GR" smtClean="0"/>
              <a:t>2</a:t>
            </a:fld>
            <a:endParaRPr lang="el-GR"/>
          </a:p>
        </p:txBody>
      </p:sp>
    </p:spTree>
    <p:extLst>
      <p:ext uri="{BB962C8B-B14F-4D97-AF65-F5344CB8AC3E}">
        <p14:creationId xmlns:p14="http://schemas.microsoft.com/office/powerpoint/2010/main" val="199391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D051800-4C59-4148-8D98-5EA979E13852}" type="datetimeFigureOut">
              <a:rPr lang="el-GR" smtClean="0"/>
              <a:t>16/4/2024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19032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051800-4C59-4148-8D98-5EA979E13852}" type="datetimeFigureOut">
              <a:rPr lang="el-GR" smtClean="0"/>
              <a:t>16/4/2024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394307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051800-4C59-4148-8D98-5EA979E13852}" type="datetimeFigureOut">
              <a:rPr lang="el-GR" smtClean="0"/>
              <a:t>16/4/2024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165241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051800-4C59-4148-8D98-5EA979E13852}" type="datetimeFigureOut">
              <a:rPr lang="el-GR" smtClean="0"/>
              <a:t>16/4/2024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296396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D051800-4C59-4148-8D98-5EA979E13852}" type="datetimeFigureOut">
              <a:rPr lang="el-GR" smtClean="0"/>
              <a:t>16/4/2024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164876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D051800-4C59-4148-8D98-5EA979E13852}" type="datetimeFigureOut">
              <a:rPr lang="el-GR" smtClean="0"/>
              <a:t>16/4/2024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291095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D051800-4C59-4148-8D98-5EA979E13852}" type="datetimeFigureOut">
              <a:rPr lang="el-GR" smtClean="0"/>
              <a:t>16/4/2024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166062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D051800-4C59-4148-8D98-5EA979E13852}" type="datetimeFigureOut">
              <a:rPr lang="el-GR" smtClean="0"/>
              <a:t>16/4/2024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401792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D051800-4C59-4148-8D98-5EA979E13852}" type="datetimeFigureOut">
              <a:rPr lang="el-GR" smtClean="0"/>
              <a:t>16/4/2024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58282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D051800-4C59-4148-8D98-5EA979E13852}" type="datetimeFigureOut">
              <a:rPr lang="el-GR" smtClean="0"/>
              <a:t>16/4/2024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411070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D051800-4C59-4148-8D98-5EA979E13852}" type="datetimeFigureOut">
              <a:rPr lang="el-GR" smtClean="0"/>
              <a:t>16/4/2024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E276B35-3C56-4A73-A7BD-650E155CCEAB}" type="slidenum">
              <a:rPr lang="el-GR" smtClean="0"/>
              <a:t>‹#›</a:t>
            </a:fld>
            <a:endParaRPr lang="el-GR"/>
          </a:p>
        </p:txBody>
      </p:sp>
    </p:spTree>
    <p:extLst>
      <p:ext uri="{BB962C8B-B14F-4D97-AF65-F5344CB8AC3E}">
        <p14:creationId xmlns:p14="http://schemas.microsoft.com/office/powerpoint/2010/main" val="139895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51800-4C59-4148-8D98-5EA979E13852}" type="datetimeFigureOut">
              <a:rPr lang="el-GR" smtClean="0"/>
              <a:t>16/4/2024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76B35-3C56-4A73-A7BD-650E155CCEAB}" type="slidenum">
              <a:rPr lang="el-GR" smtClean="0"/>
              <a:t>‹#›</a:t>
            </a:fld>
            <a:endParaRPr lang="el-GR"/>
          </a:p>
        </p:txBody>
      </p:sp>
    </p:spTree>
    <p:extLst>
      <p:ext uri="{BB962C8B-B14F-4D97-AF65-F5344CB8AC3E}">
        <p14:creationId xmlns:p14="http://schemas.microsoft.com/office/powerpoint/2010/main" val="2838681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C:\Users\hercd\OneDrive\&#933;&#960;&#959;&#955;&#959;&#947;&#953;&#963;&#964;&#942;&#962;\&#921;&#917;&#929;&#913;&#928;&#917;&#932;&#929;&#913;\&#921;&#928;&#928;&#927;&#922;&#929;&#913;&#932;&#917;&#921;&#927;\&#921;&#928;&#928;&#927;&#922;&#929;&#913;&#932;&#917;&#921;&#927;.ppt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hercd\OneDrive\&#933;&#960;&#959;&#955;&#959;&#947;&#953;&#963;&#964;&#942;&#962;\&#921;&#917;&#929;&#913;&#928;&#917;&#932;&#929;&#913;\&#922;&#929;&#913;&#931;&#921;\&#922;&#929;&#913;&#931;&#921;.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C:\Users\hercd\OneDrive\&#933;&#960;&#959;&#955;&#959;&#947;&#953;&#963;&#964;&#942;&#962;\&#921;&#917;&#929;&#913;&#928;&#917;&#932;&#929;&#913;\&#924;&#917;&#923;&#921;\&#924;&#917;&#923;&#921;.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C:\Users\hercd\OneDrive\&#933;&#960;&#959;&#955;&#959;&#947;&#953;&#963;&#964;&#942;&#962;\&#921;&#917;&#929;&#913;&#928;&#917;&#932;&#929;&#913;\&#932;&#933;&#929;&#921;\&#932;&#933;&#929;&#921;.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C:\Users\hercd\OneDrive\&#933;&#960;&#959;&#955;&#959;&#947;&#953;&#963;&#964;&#942;&#962;\&#921;&#917;&#929;&#913;&#928;&#917;&#932;&#929;&#913;\&#922;&#919;&#928;&#917;&#933;&#932;&#921;&#922;&#913;\&#922;&#919;&#928;&#917;&#933;&#932;&#921;&#922;&#913;.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620689"/>
            <a:ext cx="7772400" cy="1152127"/>
          </a:xfrm>
        </p:spPr>
        <p:txBody>
          <a:bodyPr>
            <a:normAutofit fontScale="90000"/>
          </a:bodyPr>
          <a:lstStyle/>
          <a:p>
            <a:r>
              <a:rPr lang="el-GR" b="1" dirty="0" smtClean="0">
                <a:solidFill>
                  <a:srgbClr val="00B050"/>
                </a:solidFill>
              </a:rPr>
              <a:t>Προγράμματα 2023 – 24</a:t>
            </a:r>
            <a:br>
              <a:rPr lang="el-GR" b="1" dirty="0" smtClean="0">
                <a:solidFill>
                  <a:srgbClr val="00B050"/>
                </a:solidFill>
              </a:rPr>
            </a:br>
            <a:r>
              <a:rPr lang="el-GR" b="1" dirty="0" smtClean="0">
                <a:solidFill>
                  <a:srgbClr val="00B050"/>
                </a:solidFill>
              </a:rPr>
              <a:t>1</a:t>
            </a:r>
            <a:r>
              <a:rPr lang="el-GR" b="1" baseline="30000" dirty="0" smtClean="0">
                <a:solidFill>
                  <a:srgbClr val="00B050"/>
                </a:solidFill>
              </a:rPr>
              <a:t>ο</a:t>
            </a:r>
            <a:r>
              <a:rPr lang="el-GR" b="1" dirty="0" smtClean="0">
                <a:solidFill>
                  <a:srgbClr val="00B050"/>
                </a:solidFill>
              </a:rPr>
              <a:t> ΕΠΑΛ ΚΩ</a:t>
            </a:r>
            <a:endParaRPr lang="el-GR" b="1" dirty="0">
              <a:solidFill>
                <a:srgbClr val="00B050"/>
              </a:solidFill>
            </a:endParaRPr>
          </a:p>
        </p:txBody>
      </p:sp>
      <p:sp>
        <p:nvSpPr>
          <p:cNvPr id="3" name="Υπότιτλος 2"/>
          <p:cNvSpPr>
            <a:spLocks noGrp="1"/>
          </p:cNvSpPr>
          <p:nvPr>
            <p:ph type="subTitle" idx="1"/>
          </p:nvPr>
        </p:nvSpPr>
        <p:spPr>
          <a:xfrm>
            <a:off x="251520" y="1844824"/>
            <a:ext cx="8892480" cy="4608512"/>
          </a:xfrm>
        </p:spPr>
        <p:txBody>
          <a:bodyPr/>
          <a:lstStyle/>
          <a:p>
            <a:r>
              <a:rPr lang="el-GR" dirty="0" smtClean="0">
                <a:solidFill>
                  <a:srgbClr val="7030A0"/>
                </a:solidFill>
              </a:rPr>
              <a:t>΄΄Η Διατροφή στο νησί του Ιπποκράτη.</a:t>
            </a:r>
          </a:p>
          <a:p>
            <a:r>
              <a:rPr lang="el-GR" dirty="0" smtClean="0">
                <a:solidFill>
                  <a:srgbClr val="7030A0"/>
                </a:solidFill>
              </a:rPr>
              <a:t>Προϊόντα που παράγονται και καταναλώνονται</a:t>
            </a:r>
            <a:r>
              <a:rPr lang="el-GR" dirty="0" smtClean="0"/>
              <a:t> </a:t>
            </a:r>
            <a:r>
              <a:rPr lang="el-GR" dirty="0">
                <a:solidFill>
                  <a:srgbClr val="7030A0"/>
                </a:solidFill>
              </a:rPr>
              <a:t>στο</a:t>
            </a:r>
            <a:r>
              <a:rPr lang="el-GR" dirty="0" smtClean="0"/>
              <a:t> </a:t>
            </a:r>
            <a:r>
              <a:rPr lang="el-GR" dirty="0">
                <a:solidFill>
                  <a:srgbClr val="7030A0"/>
                </a:solidFill>
              </a:rPr>
              <a:t>νησί της Κω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76672"/>
            <a:ext cx="8382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77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1"/>
            <a:ext cx="8219256" cy="1440161"/>
          </a:xfrm>
        </p:spPr>
        <p:txBody>
          <a:bodyPr>
            <a:normAutofit fontScale="90000"/>
          </a:bodyPr>
          <a:lstStyle/>
          <a:p>
            <a:r>
              <a:rPr lang="el-GR" dirty="0" smtClean="0"/>
              <a:t/>
            </a:r>
            <a:br>
              <a:rPr lang="el-GR" dirty="0" smtClean="0"/>
            </a:br>
            <a:r>
              <a:rPr lang="el-GR" dirty="0" smtClean="0"/>
              <a:t/>
            </a:r>
            <a:br>
              <a:rPr lang="el-GR" dirty="0" smtClean="0"/>
            </a:br>
            <a:r>
              <a:rPr lang="el-GR" dirty="0" smtClean="0">
                <a:solidFill>
                  <a:srgbClr val="00B050"/>
                </a:solidFill>
              </a:rPr>
              <a:t>Η μεγάλη κληρονομιά </a:t>
            </a:r>
            <a:br>
              <a:rPr lang="el-GR" dirty="0" smtClean="0">
                <a:solidFill>
                  <a:srgbClr val="00B050"/>
                </a:solidFill>
              </a:rPr>
            </a:br>
            <a:r>
              <a:rPr lang="el-GR" dirty="0" smtClean="0">
                <a:solidFill>
                  <a:srgbClr val="00B050"/>
                </a:solidFill>
              </a:rPr>
              <a:t>του Ιπποκράτη</a:t>
            </a:r>
            <a:br>
              <a:rPr lang="el-GR" dirty="0" smtClean="0">
                <a:solidFill>
                  <a:srgbClr val="00B050"/>
                </a:solidFill>
              </a:rPr>
            </a:br>
            <a:r>
              <a:rPr lang="el-GR" dirty="0" smtClean="0">
                <a:solidFill>
                  <a:srgbClr val="00B050"/>
                </a:solidFill>
              </a:rPr>
              <a:t/>
            </a:r>
            <a:br>
              <a:rPr lang="el-GR" dirty="0" smtClean="0">
                <a:solidFill>
                  <a:srgbClr val="00B050"/>
                </a:solidFill>
              </a:rPr>
            </a:br>
            <a:endParaRPr lang="el-GR" dirty="0">
              <a:solidFill>
                <a:srgbClr val="00B050"/>
              </a:solidFill>
            </a:endParaRPr>
          </a:p>
        </p:txBody>
      </p:sp>
      <p:sp>
        <p:nvSpPr>
          <p:cNvPr id="3" name="Θέση περιεχομένου 2"/>
          <p:cNvSpPr>
            <a:spLocks noGrp="1"/>
          </p:cNvSpPr>
          <p:nvPr>
            <p:ph idx="1"/>
          </p:nvPr>
        </p:nvSpPr>
        <p:spPr>
          <a:xfrm>
            <a:off x="457200" y="1412777"/>
            <a:ext cx="8229600" cy="4536504"/>
          </a:xfrm>
        </p:spPr>
        <p:txBody>
          <a:bodyPr>
            <a:normAutofit fontScale="25000" lnSpcReduction="20000"/>
          </a:bodyPr>
          <a:lstStyle/>
          <a:p>
            <a:endParaRPr lang="el-GR" dirty="0" smtClean="0"/>
          </a:p>
          <a:p>
            <a:pPr marL="0" indent="0">
              <a:buNone/>
            </a:pPr>
            <a:r>
              <a:rPr lang="el-GR" sz="7200" dirty="0" smtClean="0"/>
              <a:t>Τις φιλοσοφικές και επιστημονικές αρχές πάνω στις οποίες βασίστηκε η σκέψη του</a:t>
            </a:r>
          </a:p>
          <a:p>
            <a:pPr marL="0" indent="0">
              <a:buNone/>
            </a:pPr>
            <a:r>
              <a:rPr lang="el-GR" sz="7200" dirty="0" smtClean="0"/>
              <a:t>Ιπποκράτη, που ακόμη και σήμερα σε όλο τον κόσμο τον θεωρούν «πατέρα της Ιατρικής» και κάθε νέος ιατρός ομνύετε στη βασική αρχή που έκανε το επάγγελμα της ιατρικής να θεωρείται λειτούργημα: «Αγνώς δε και οσίως διατηρήσω βίον εμόν και τέχνην  εμήν, είχαν την ευκαιρία να παρακολουθήσουν οι μαθητές της Α΄ Λυκείου και της Β΄ Λυκείου του</a:t>
            </a:r>
            <a:r>
              <a:rPr lang="en-US" sz="7200" dirty="0" smtClean="0"/>
              <a:t> </a:t>
            </a:r>
            <a:r>
              <a:rPr lang="el-GR" sz="7200" dirty="0" smtClean="0"/>
              <a:t>Τομέα Γεωπονίας Διατροφής &amp; Περιβάλλοντος του σχολείου μας , από τον καλεσμένο μας ποιητή-συγγραφέα και ιστορικό ερευνητή Θεοδόση Διακογιάννη ενεργού μέλους του Διεθνούς Ιπποκρατείου Ιδρύματος. </a:t>
            </a:r>
          </a:p>
          <a:p>
            <a:pPr marL="0" indent="0">
              <a:buNone/>
            </a:pPr>
            <a:endParaRPr lang="el-GR" sz="7200" dirty="0"/>
          </a:p>
          <a:p>
            <a:pPr marL="0" indent="0">
              <a:buNone/>
            </a:pPr>
            <a:r>
              <a:rPr lang="el-GR" sz="7200" dirty="0"/>
              <a:t>Μ</a:t>
            </a:r>
            <a:r>
              <a:rPr lang="el-GR" sz="7200" dirty="0" smtClean="0"/>
              <a:t>ε τον χειμαρρώδη και γλαφυρό τρόπο καθήλωσε τους μαθητές και με έναν μοναδικό τρόπο τους μύησε στις αρχές και τις αξίες της διατροφής και της γυμναστικής</a:t>
            </a:r>
            <a:r>
              <a:rPr lang="el-GR" sz="7200" dirty="0"/>
              <a:t> </a:t>
            </a:r>
            <a:r>
              <a:rPr lang="el-GR" sz="7200" dirty="0" smtClean="0"/>
              <a:t>σύμφωνα με τον Ιπποκράτη.</a:t>
            </a:r>
          </a:p>
          <a:p>
            <a:pPr marL="0" indent="0">
              <a:buNone/>
            </a:pPr>
            <a:endParaRPr lang="el-GR" sz="7200" dirty="0"/>
          </a:p>
          <a:p>
            <a:pPr marL="0" indent="0">
              <a:buNone/>
            </a:pPr>
            <a:r>
              <a:rPr lang="el-GR" sz="7200" dirty="0" smtClean="0"/>
              <a:t>Ακολούθησε επίσκεψη των μαθητών  στο </a:t>
            </a:r>
            <a:r>
              <a:rPr lang="el-GR" sz="7200" dirty="0" smtClean="0"/>
              <a:t>Διεθνές Ιπποκράτειο  Ίδρυμα  και στον γύρω χώρο ο οποίος φιλοξενεί και τα 256 φυτά που χρησιμοποιούσε ο Ιπποκράτης για την θεραπεία των ασθενών.                                       </a:t>
            </a:r>
          </a:p>
          <a:p>
            <a:pPr marL="0" indent="0">
              <a:buNone/>
            </a:pPr>
            <a:endParaRPr lang="el-GR" sz="7200" dirty="0" smtClean="0"/>
          </a:p>
          <a:p>
            <a:pPr marL="0" indent="0">
              <a:buNone/>
            </a:pPr>
            <a:endParaRPr lang="el-GR" sz="7200" dirty="0"/>
          </a:p>
        </p:txBody>
      </p:sp>
      <p:pic>
        <p:nvPicPr>
          <p:cNvPr id="7170" name="Picture 2">
            <a:hlinkClick r:id="rId3" action="ppaction://program"/>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16631"/>
            <a:ext cx="998537"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90817" y="513545"/>
            <a:ext cx="1053183" cy="707886"/>
          </a:xfrm>
          <a:prstGeom prst="rect">
            <a:avLst/>
          </a:prstGeom>
          <a:noFill/>
        </p:spPr>
        <p:txBody>
          <a:bodyPr wrap="square" rtlCol="0">
            <a:spAutoFit/>
          </a:bodyPr>
          <a:lstStyle/>
          <a:p>
            <a:r>
              <a:rPr lang="el-GR" sz="1000" dirty="0" smtClean="0"/>
              <a:t>Κλικ στο Εικονίδιο  &amp; προβολή για </a:t>
            </a:r>
          </a:p>
          <a:p>
            <a:r>
              <a:rPr lang="en-US" sz="1000" dirty="0" smtClean="0"/>
              <a:t>Photo</a:t>
            </a:r>
            <a:r>
              <a:rPr lang="el-GR" sz="1000" dirty="0" smtClean="0"/>
              <a:t> δράσης</a:t>
            </a:r>
            <a:endParaRPr lang="el-GR" sz="1000" dirty="0"/>
          </a:p>
        </p:txBody>
      </p:sp>
    </p:spTree>
    <p:extLst>
      <p:ext uri="{BB962C8B-B14F-4D97-AF65-F5344CB8AC3E}">
        <p14:creationId xmlns:p14="http://schemas.microsoft.com/office/powerpoint/2010/main" val="24182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solidFill>
                  <a:srgbClr val="00B050"/>
                </a:solidFill>
              </a:rPr>
              <a:t>Το κρασί</a:t>
            </a:r>
            <a:endParaRPr lang="el-GR" sz="1300" dirty="0">
              <a:solidFill>
                <a:srgbClr val="00B050"/>
              </a:solidFill>
            </a:endParaRPr>
          </a:p>
        </p:txBody>
      </p:sp>
      <p:sp>
        <p:nvSpPr>
          <p:cNvPr id="3" name="Θέση περιεχομένου 2"/>
          <p:cNvSpPr>
            <a:spLocks noGrp="1"/>
          </p:cNvSpPr>
          <p:nvPr>
            <p:ph idx="1"/>
          </p:nvPr>
        </p:nvSpPr>
        <p:spPr>
          <a:xfrm>
            <a:off x="179512" y="1340768"/>
            <a:ext cx="8712968" cy="4785395"/>
          </a:xfrm>
        </p:spPr>
        <p:txBody>
          <a:bodyPr>
            <a:normAutofit/>
          </a:bodyPr>
          <a:lstStyle/>
          <a:p>
            <a:pPr marL="0" indent="0" fontAlgn="base">
              <a:buNone/>
            </a:pPr>
            <a:r>
              <a:rPr lang="el-GR" sz="2100" dirty="0" smtClean="0"/>
              <a:t>Εκπαιδευτική επίσκεψη σε  </a:t>
            </a:r>
            <a:r>
              <a:rPr lang="el-GR" sz="2100" dirty="0"/>
              <a:t>ένα </a:t>
            </a:r>
            <a:r>
              <a:rPr lang="el-GR" sz="2100" dirty="0" smtClean="0"/>
              <a:t>καθετοποιημένο  Οινοποιείο του </a:t>
            </a:r>
            <a:r>
              <a:rPr lang="el-GR" sz="2100" dirty="0"/>
              <a:t>νησιού της Κω  </a:t>
            </a:r>
            <a:r>
              <a:rPr lang="el-GR" sz="2100" dirty="0" smtClean="0"/>
              <a:t>στην </a:t>
            </a:r>
            <a:r>
              <a:rPr lang="el-GR" sz="2100" dirty="0"/>
              <a:t>περιοχή Μινιέρα του Ασφενδιού</a:t>
            </a:r>
            <a:r>
              <a:rPr lang="el-GR" sz="2100" dirty="0" smtClean="0"/>
              <a:t>.</a:t>
            </a:r>
          </a:p>
          <a:p>
            <a:pPr marL="0" indent="0" fontAlgn="base">
              <a:buNone/>
            </a:pPr>
            <a:r>
              <a:rPr lang="el-GR" sz="2100" dirty="0" smtClean="0"/>
              <a:t>Έγινε  ξενάγηση  στο χώρο </a:t>
            </a:r>
            <a:r>
              <a:rPr lang="el-GR" sz="2100" dirty="0"/>
              <a:t>υποδοχής των σταφυλιών</a:t>
            </a:r>
            <a:r>
              <a:rPr lang="el-GR" sz="2100" dirty="0" smtClean="0"/>
              <a:t>, στα </a:t>
            </a:r>
            <a:r>
              <a:rPr lang="el-GR" sz="2100" dirty="0"/>
              <a:t>πιεστήρια και </a:t>
            </a:r>
            <a:r>
              <a:rPr lang="el-GR" sz="2100" dirty="0" smtClean="0"/>
              <a:t>στους ανοξείδωτους οινοποιητές </a:t>
            </a:r>
            <a:r>
              <a:rPr lang="el-GR" sz="2100" dirty="0"/>
              <a:t>τελευταίας τεχνολογίας.</a:t>
            </a:r>
          </a:p>
          <a:p>
            <a:pPr marL="0" indent="0">
              <a:buNone/>
            </a:pPr>
            <a:r>
              <a:rPr lang="en-US" sz="2100" dirty="0"/>
              <a:t> </a:t>
            </a:r>
            <a:endParaRPr lang="el-GR" sz="2100" dirty="0"/>
          </a:p>
          <a:p>
            <a:pPr marL="0" indent="0">
              <a:buNone/>
            </a:pPr>
            <a:r>
              <a:rPr lang="el-GR" sz="2100" dirty="0"/>
              <a:t>Οι μαθητές του προγράμματος</a:t>
            </a:r>
            <a:r>
              <a:rPr lang="el-GR" sz="2100" i="1" dirty="0"/>
              <a:t> </a:t>
            </a:r>
            <a:r>
              <a:rPr lang="el-GR" sz="2100" dirty="0" smtClean="0"/>
              <a:t> </a:t>
            </a:r>
            <a:r>
              <a:rPr lang="el-GR" sz="2100" dirty="0"/>
              <a:t>ενημερώθηκαν για το μικροκλίμα της περιοχής, την καλλιέργεια -  τις καλλιεργητικές φροντίδες - τις ασθένειες του αμπελιού, τις ποικιλίες σταφυλιών, την διάθεση του τελικού προϊόντος η οποία κατεξοχήν γίνεται στην τοπική αγορά.</a:t>
            </a:r>
          </a:p>
          <a:p>
            <a:pPr marL="0" indent="0">
              <a:buNone/>
            </a:pPr>
            <a:r>
              <a:rPr lang="el-GR" sz="2100" dirty="0"/>
              <a:t> </a:t>
            </a:r>
          </a:p>
          <a:p>
            <a:pPr marL="0" indent="0">
              <a:buNone/>
            </a:pPr>
            <a:r>
              <a:rPr lang="en-US" dirty="0" smtClean="0"/>
              <a:t>                                                                   </a:t>
            </a:r>
            <a:endParaRPr lang="el-GR" dirty="0"/>
          </a:p>
        </p:txBody>
      </p:sp>
      <p:pic>
        <p:nvPicPr>
          <p:cNvPr id="4098" name="Picture 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6632"/>
            <a:ext cx="10668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96336" y="451701"/>
            <a:ext cx="1296144" cy="553998"/>
          </a:xfrm>
          <a:prstGeom prst="rect">
            <a:avLst/>
          </a:prstGeom>
          <a:noFill/>
        </p:spPr>
        <p:txBody>
          <a:bodyPr wrap="square" rtlCol="0">
            <a:spAutoFit/>
          </a:bodyPr>
          <a:lstStyle/>
          <a:p>
            <a:r>
              <a:rPr lang="el-GR" sz="1000" dirty="0" smtClean="0"/>
              <a:t>Κλικ στο</a:t>
            </a:r>
          </a:p>
          <a:p>
            <a:r>
              <a:rPr lang="el-GR" sz="1000" dirty="0" smtClean="0"/>
              <a:t>Εικονίδιο για </a:t>
            </a:r>
          </a:p>
          <a:p>
            <a:r>
              <a:rPr lang="en-US" sz="1000" dirty="0" smtClean="0"/>
              <a:t>Photo</a:t>
            </a:r>
            <a:r>
              <a:rPr lang="el-GR" sz="1000" dirty="0" smtClean="0"/>
              <a:t> δράσης</a:t>
            </a:r>
            <a:endParaRPr lang="el-GR" sz="1000" dirty="0"/>
          </a:p>
        </p:txBody>
      </p:sp>
    </p:spTree>
    <p:extLst>
      <p:ext uri="{BB962C8B-B14F-4D97-AF65-F5344CB8AC3E}">
        <p14:creationId xmlns:p14="http://schemas.microsoft.com/office/powerpoint/2010/main" val="378123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solidFill>
                  <a:srgbClr val="00B050"/>
                </a:solidFill>
              </a:rPr>
              <a:t>Το μέλι</a:t>
            </a:r>
            <a:r>
              <a:rPr lang="en-US" sz="4000" dirty="0" smtClean="0">
                <a:solidFill>
                  <a:srgbClr val="00B050"/>
                </a:solidFill>
              </a:rPr>
              <a:t>           </a:t>
            </a:r>
            <a:endParaRPr lang="el-GR" sz="1300" dirty="0"/>
          </a:p>
        </p:txBody>
      </p:sp>
      <p:sp>
        <p:nvSpPr>
          <p:cNvPr id="3" name="Θέση περιεχομένου 2"/>
          <p:cNvSpPr>
            <a:spLocks noGrp="1"/>
          </p:cNvSpPr>
          <p:nvPr>
            <p:ph idx="1"/>
          </p:nvPr>
        </p:nvSpPr>
        <p:spPr>
          <a:xfrm>
            <a:off x="323528" y="1600200"/>
            <a:ext cx="8640960" cy="4925144"/>
          </a:xfrm>
        </p:spPr>
        <p:txBody>
          <a:bodyPr>
            <a:normAutofit fontScale="25000" lnSpcReduction="20000"/>
          </a:bodyPr>
          <a:lstStyle/>
          <a:p>
            <a:pPr marL="0" indent="0">
              <a:buNone/>
            </a:pPr>
            <a:r>
              <a:rPr lang="el-GR" sz="6200" b="1" dirty="0">
                <a:solidFill>
                  <a:srgbClr val="7030A0"/>
                </a:solidFill>
              </a:rPr>
              <a:t>Ένα εκπαιδευτικό και γευστικό ταξίδι </a:t>
            </a:r>
            <a:r>
              <a:rPr lang="el-GR" sz="6200" b="1" dirty="0" smtClean="0">
                <a:solidFill>
                  <a:srgbClr val="7030A0"/>
                </a:solidFill>
              </a:rPr>
              <a:t>σε </a:t>
            </a:r>
            <a:r>
              <a:rPr lang="el-GR" sz="6200" b="1" dirty="0">
                <a:solidFill>
                  <a:srgbClr val="7030A0"/>
                </a:solidFill>
              </a:rPr>
              <a:t>μελισσοκομικό </a:t>
            </a:r>
            <a:r>
              <a:rPr lang="el-GR" sz="6200" b="1" dirty="0" smtClean="0">
                <a:solidFill>
                  <a:srgbClr val="7030A0"/>
                </a:solidFill>
              </a:rPr>
              <a:t>εργαστήρι!</a:t>
            </a:r>
            <a:r>
              <a:rPr lang="en-US" sz="6200" b="1" dirty="0" smtClean="0">
                <a:solidFill>
                  <a:srgbClr val="7030A0"/>
                </a:solidFill>
              </a:rPr>
              <a:t>                                       </a:t>
            </a:r>
            <a:endParaRPr lang="el-GR" sz="6200" dirty="0">
              <a:solidFill>
                <a:srgbClr val="7030A0"/>
              </a:solidFill>
            </a:endParaRPr>
          </a:p>
          <a:p>
            <a:pPr marL="0" indent="0">
              <a:buNone/>
            </a:pPr>
            <a:endParaRPr lang="el-GR" sz="6200" dirty="0" smtClean="0"/>
          </a:p>
          <a:p>
            <a:pPr marL="0" indent="0">
              <a:buNone/>
            </a:pPr>
            <a:r>
              <a:rPr lang="el-GR" sz="8400" dirty="0" smtClean="0"/>
              <a:t>Το </a:t>
            </a:r>
            <a:r>
              <a:rPr lang="el-GR" sz="8400" dirty="0"/>
              <a:t>παραγόμενο προϊόν παράγεται και καταναλώνεται στο νησί του Ιπποκράτη, ο οποίος χρησιμοποιούσε το μέλι και τα προϊόντα </a:t>
            </a:r>
            <a:r>
              <a:rPr lang="el-GR" sz="8400" dirty="0" smtClean="0"/>
              <a:t> του </a:t>
            </a:r>
            <a:r>
              <a:rPr lang="el-GR" sz="8400" dirty="0"/>
              <a:t>για θεραπευτικούς </a:t>
            </a:r>
            <a:r>
              <a:rPr lang="el-GR" sz="8400" dirty="0" smtClean="0"/>
              <a:t>σκοπούς.</a:t>
            </a:r>
          </a:p>
          <a:p>
            <a:pPr marL="0" indent="0">
              <a:buNone/>
            </a:pPr>
            <a:endParaRPr lang="el-GR" sz="8400" dirty="0"/>
          </a:p>
          <a:p>
            <a:pPr marL="0" indent="0">
              <a:buNone/>
            </a:pPr>
            <a:r>
              <a:rPr lang="el-GR" sz="8400" dirty="0"/>
              <a:t>Στο χώρο του μελισσοκομικού εργαστηρίου , οι μαθητές είχαν την χαρά να γνωρίσουν την τέχνη της γευσιγνωσίας , </a:t>
            </a:r>
            <a:r>
              <a:rPr lang="el-GR" sz="8400" dirty="0" smtClean="0"/>
              <a:t>μελιού  </a:t>
            </a:r>
            <a:r>
              <a:rPr lang="el-GR" sz="8400" dirty="0"/>
              <a:t>(θυμαρίσιο, πευκόμελο , ερεικόμελο), αλλά και όλων των προϊόντων καθώς και να  ενημερωθούν για  τις ιδιότητές </a:t>
            </a:r>
            <a:r>
              <a:rPr lang="el-GR" sz="8400" dirty="0" smtClean="0"/>
              <a:t>του</a:t>
            </a:r>
            <a:r>
              <a:rPr lang="en-US" sz="8400" dirty="0" smtClean="0"/>
              <a:t>, </a:t>
            </a:r>
            <a:r>
              <a:rPr lang="el-GR" sz="8400" dirty="0" smtClean="0"/>
              <a:t>την προσφορά της μέλισσας στο οικοσύστημα</a:t>
            </a:r>
            <a:r>
              <a:rPr lang="en-US" sz="8400" dirty="0" smtClean="0"/>
              <a:t>,</a:t>
            </a:r>
            <a:r>
              <a:rPr lang="el-GR" sz="8400" dirty="0" smtClean="0"/>
              <a:t> στην κατεύθυνση της αειφόρου ανάπτυξης της τοπικής κοινωνίας της Κω. </a:t>
            </a:r>
          </a:p>
          <a:p>
            <a:pPr marL="0" indent="0">
              <a:buNone/>
            </a:pPr>
            <a:r>
              <a:rPr lang="el-GR" sz="8400" dirty="0" smtClean="0"/>
              <a:t>Μεγάλος </a:t>
            </a:r>
            <a:r>
              <a:rPr lang="el-GR" sz="8400" dirty="0"/>
              <a:t>ο ενθουσιασμός και η χαρά  των μαθητών,   όταν η ιδιοκτήτρια του </a:t>
            </a:r>
            <a:r>
              <a:rPr lang="el-GR" sz="8400" dirty="0" smtClean="0"/>
              <a:t>εργαστηρίου  </a:t>
            </a:r>
            <a:r>
              <a:rPr lang="el-GR" sz="8400" dirty="0"/>
              <a:t>προσέφερε  παραδοσιακούς λουκουμάδες </a:t>
            </a:r>
            <a:r>
              <a:rPr lang="el-GR" sz="8400" dirty="0" smtClean="0"/>
              <a:t> (πήραμε και την συνταγή ) στους </a:t>
            </a:r>
            <a:r>
              <a:rPr lang="el-GR" sz="8400" dirty="0"/>
              <a:t>μαθητές </a:t>
            </a:r>
            <a:r>
              <a:rPr lang="en-US" sz="8400" dirty="0" smtClean="0"/>
              <a:t>,</a:t>
            </a:r>
            <a:r>
              <a:rPr lang="el-GR" sz="8400" dirty="0" smtClean="0"/>
              <a:t> </a:t>
            </a:r>
            <a:r>
              <a:rPr lang="el-GR" sz="8400" dirty="0"/>
              <a:t>συνοδευόμενους από  το παραγόμενο αρωματικό μέλι τους. </a:t>
            </a:r>
          </a:p>
          <a:p>
            <a:endParaRPr lang="el-GR" sz="8400" dirty="0" smtClean="0"/>
          </a:p>
          <a:p>
            <a:pPr marL="0" indent="0">
              <a:buNone/>
            </a:pPr>
            <a:r>
              <a:rPr lang="el-GR" sz="8400" dirty="0" smtClean="0">
                <a:solidFill>
                  <a:srgbClr val="7030A0"/>
                </a:solidFill>
              </a:rPr>
              <a:t>Υλικά για τους Λουκουμάδες </a:t>
            </a:r>
            <a:r>
              <a:rPr lang="en-US" sz="8400" dirty="0" smtClean="0">
                <a:solidFill>
                  <a:srgbClr val="7030A0"/>
                </a:solidFill>
              </a:rPr>
              <a:t>:</a:t>
            </a:r>
            <a:r>
              <a:rPr lang="en-US" sz="8400" dirty="0" smtClean="0"/>
              <a:t> </a:t>
            </a:r>
            <a:r>
              <a:rPr lang="el-GR" sz="8400" dirty="0" smtClean="0"/>
              <a:t>αλεύρι – αλάτι – ζάχαρη – νερό – χυμό πορτοκαλιού – μαγιά – άρωμα βανίλιας  </a:t>
            </a:r>
            <a:endParaRPr lang="el-GR" sz="8400" dirty="0"/>
          </a:p>
          <a:p>
            <a:pPr marL="0" indent="0">
              <a:buNone/>
            </a:pPr>
            <a:endParaRPr lang="el-GR" sz="6500" dirty="0" smtClean="0"/>
          </a:p>
          <a:p>
            <a:pPr marL="0" indent="0">
              <a:buNone/>
            </a:pPr>
            <a:endParaRPr lang="el-GR" sz="6500" dirty="0"/>
          </a:p>
          <a:p>
            <a:pPr marL="0" indent="0">
              <a:buNone/>
            </a:pPr>
            <a:endParaRPr lang="el-GR" dirty="0" smtClean="0"/>
          </a:p>
          <a:p>
            <a:pPr marL="0" indent="0">
              <a:buNone/>
            </a:pPr>
            <a:endParaRPr lang="el-GR" dirty="0"/>
          </a:p>
        </p:txBody>
      </p:sp>
      <p:pic>
        <p:nvPicPr>
          <p:cNvPr id="2053" name="Picture 5">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4664"/>
            <a:ext cx="1000249" cy="10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92280" y="652087"/>
            <a:ext cx="1296144" cy="707886"/>
          </a:xfrm>
          <a:prstGeom prst="rect">
            <a:avLst/>
          </a:prstGeom>
          <a:noFill/>
        </p:spPr>
        <p:txBody>
          <a:bodyPr wrap="square" rtlCol="0">
            <a:spAutoFit/>
          </a:bodyPr>
          <a:lstStyle/>
          <a:p>
            <a:r>
              <a:rPr lang="el-GR" sz="1000" dirty="0" smtClean="0"/>
              <a:t>Κλικ στο</a:t>
            </a:r>
          </a:p>
          <a:p>
            <a:r>
              <a:rPr lang="el-GR" sz="1000" dirty="0" smtClean="0"/>
              <a:t>Εικονίδιο  &amp; προβολή για </a:t>
            </a:r>
          </a:p>
          <a:p>
            <a:r>
              <a:rPr lang="en-US" sz="1000" dirty="0" smtClean="0"/>
              <a:t>Photo</a:t>
            </a:r>
            <a:r>
              <a:rPr lang="el-GR" sz="1000" dirty="0" smtClean="0"/>
              <a:t> δράσης</a:t>
            </a:r>
          </a:p>
        </p:txBody>
      </p:sp>
    </p:spTree>
    <p:extLst>
      <p:ext uri="{BB962C8B-B14F-4D97-AF65-F5344CB8AC3E}">
        <p14:creationId xmlns:p14="http://schemas.microsoft.com/office/powerpoint/2010/main" val="385772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152128"/>
          </a:xfrm>
        </p:spPr>
        <p:txBody>
          <a:bodyPr>
            <a:noAutofit/>
          </a:bodyPr>
          <a:lstStyle/>
          <a:p>
            <a:r>
              <a:rPr lang="el-GR" sz="4000" dirty="0" smtClean="0">
                <a:solidFill>
                  <a:srgbClr val="00B050"/>
                </a:solidFill>
              </a:rPr>
              <a:t>Το τυρί        </a:t>
            </a:r>
            <a:endParaRPr lang="el-GR" sz="1300" dirty="0">
              <a:solidFill>
                <a:srgbClr val="00B050"/>
              </a:solidFill>
            </a:endParaRPr>
          </a:p>
        </p:txBody>
      </p:sp>
      <p:sp>
        <p:nvSpPr>
          <p:cNvPr id="3" name="Θέση περιεχομένου 2"/>
          <p:cNvSpPr>
            <a:spLocks noGrp="1"/>
          </p:cNvSpPr>
          <p:nvPr>
            <p:ph idx="1"/>
          </p:nvPr>
        </p:nvSpPr>
        <p:spPr>
          <a:xfrm>
            <a:off x="457200" y="1600201"/>
            <a:ext cx="8229600" cy="3629000"/>
          </a:xfrm>
        </p:spPr>
        <p:txBody>
          <a:bodyPr>
            <a:normAutofit/>
          </a:bodyPr>
          <a:lstStyle/>
          <a:p>
            <a:pPr marL="0" indent="0">
              <a:buNone/>
            </a:pPr>
            <a:r>
              <a:rPr lang="el-GR" sz="2100" dirty="0" smtClean="0"/>
              <a:t>Εκπαιδευτική επίσκεψη σε </a:t>
            </a:r>
            <a:r>
              <a:rPr lang="el-GR" sz="2100" dirty="0" smtClean="0"/>
              <a:t>βιοτεχνία παραγωγής παραδοσιακών τυροκομικών προϊόντων που ξεκίνησε την δραστηριότητα της  το 1997, και εξακολουθεί να παράγει ως σήμερα με όραμα την καινοτομία και οδηγό την παράδοση  αποκλειστικά από γάλα του νησιού της Κω τυροκομικά προϊόντα τα οποία καταναλώνονται στο νησί της Κω.</a:t>
            </a:r>
            <a:endParaRPr lang="el-GR" sz="2100" dirty="0" smtClean="0"/>
          </a:p>
          <a:p>
            <a:pPr marL="0" indent="0">
              <a:buNone/>
            </a:pPr>
            <a:r>
              <a:rPr lang="el-GR" sz="2100" dirty="0" smtClean="0"/>
              <a:t>Η εκπαιδευτική επίσκεψη είχε ως στόχο να συμβάλλει στην ενεργό συμμετοχή των μαθητών, στην  διεύρυνση των εμπειριών των μαθητών, στην  καλλιέργεια γνωστικών και κοινωνικών δεξιοτήτων.</a:t>
            </a:r>
          </a:p>
        </p:txBody>
      </p:sp>
      <p:pic>
        <p:nvPicPr>
          <p:cNvPr id="5122" name="Picture 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6672"/>
            <a:ext cx="936104"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08304" y="698941"/>
            <a:ext cx="1296144" cy="707886"/>
          </a:xfrm>
          <a:prstGeom prst="rect">
            <a:avLst/>
          </a:prstGeom>
          <a:noFill/>
        </p:spPr>
        <p:txBody>
          <a:bodyPr wrap="square" rtlCol="0">
            <a:spAutoFit/>
          </a:bodyPr>
          <a:lstStyle/>
          <a:p>
            <a:r>
              <a:rPr lang="el-GR" sz="1000" dirty="0" smtClean="0"/>
              <a:t>Κλικ στο</a:t>
            </a:r>
          </a:p>
          <a:p>
            <a:r>
              <a:rPr lang="el-GR" sz="1000" dirty="0" smtClean="0"/>
              <a:t>Εικονίδιο  &amp; προβολή για </a:t>
            </a:r>
          </a:p>
          <a:p>
            <a:r>
              <a:rPr lang="en-US" sz="1000" dirty="0" smtClean="0"/>
              <a:t>Photo</a:t>
            </a:r>
            <a:r>
              <a:rPr lang="el-GR" sz="1000" dirty="0" smtClean="0"/>
              <a:t> δράσης</a:t>
            </a:r>
            <a:endParaRPr lang="el-GR" sz="1000" dirty="0"/>
          </a:p>
        </p:txBody>
      </p:sp>
    </p:spTree>
    <p:extLst>
      <p:ext uri="{BB962C8B-B14F-4D97-AF65-F5344CB8AC3E}">
        <p14:creationId xmlns:p14="http://schemas.microsoft.com/office/powerpoint/2010/main" val="302428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980729"/>
            <a:ext cx="7772400" cy="1728192"/>
          </a:xfrm>
        </p:spPr>
        <p:txBody>
          <a:bodyPr>
            <a:normAutofit/>
          </a:bodyPr>
          <a:lstStyle/>
          <a:p>
            <a:r>
              <a:rPr lang="el-GR" sz="4000" dirty="0" smtClean="0">
                <a:solidFill>
                  <a:srgbClr val="00B050"/>
                </a:solidFill>
              </a:rPr>
              <a:t>Κηπευτικά    </a:t>
            </a:r>
            <a:endParaRPr lang="el-GR" sz="1300" dirty="0">
              <a:solidFill>
                <a:srgbClr val="00B050"/>
              </a:solidFill>
            </a:endParaRPr>
          </a:p>
        </p:txBody>
      </p:sp>
      <p:sp>
        <p:nvSpPr>
          <p:cNvPr id="3" name="Υπότιτλος 2"/>
          <p:cNvSpPr>
            <a:spLocks noGrp="1"/>
          </p:cNvSpPr>
          <p:nvPr>
            <p:ph type="subTitle" idx="1"/>
          </p:nvPr>
        </p:nvSpPr>
        <p:spPr>
          <a:xfrm>
            <a:off x="1115616" y="2996952"/>
            <a:ext cx="7128792" cy="2016224"/>
          </a:xfrm>
        </p:spPr>
        <p:txBody>
          <a:bodyPr>
            <a:normAutofit/>
          </a:bodyPr>
          <a:lstStyle/>
          <a:p>
            <a:r>
              <a:rPr lang="el-GR" sz="2100" b="1" dirty="0" smtClean="0">
                <a:solidFill>
                  <a:srgbClr val="7030A0"/>
                </a:solidFill>
              </a:rPr>
              <a:t>Παραγωγή  κηπευτικών από τους μαθητές του τομέα Γεωπονίας, Διατροφής &amp; Περιβάλλοντος του 1</a:t>
            </a:r>
            <a:r>
              <a:rPr lang="el-GR" sz="2100" b="1" baseline="30000" dirty="0" smtClean="0">
                <a:solidFill>
                  <a:srgbClr val="7030A0"/>
                </a:solidFill>
              </a:rPr>
              <a:t>ο</a:t>
            </a:r>
            <a:r>
              <a:rPr lang="el-GR" sz="2100" b="1" dirty="0" smtClean="0">
                <a:solidFill>
                  <a:srgbClr val="7030A0"/>
                </a:solidFill>
              </a:rPr>
              <a:t> ΕΠΑΛ Κω στο χώρο του σχολείου</a:t>
            </a:r>
            <a:endParaRPr lang="en-US" sz="2100" b="1" dirty="0" smtClean="0">
              <a:solidFill>
                <a:srgbClr val="7030A0"/>
              </a:solidFill>
            </a:endParaRPr>
          </a:p>
          <a:p>
            <a:endParaRPr lang="el-GR" sz="2100" b="1" dirty="0" smtClean="0">
              <a:solidFill>
                <a:srgbClr val="7030A0"/>
              </a:solidFill>
            </a:endParaRPr>
          </a:p>
          <a:p>
            <a:endParaRPr lang="en-US" sz="2100" b="1" dirty="0">
              <a:solidFill>
                <a:srgbClr val="7030A0"/>
              </a:solidFill>
            </a:endParaRPr>
          </a:p>
        </p:txBody>
      </p:sp>
      <p:pic>
        <p:nvPicPr>
          <p:cNvPr id="6146" name="Picture 2">
            <a:hlinkClick r:id="rId2" action="ppaction://program"/>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96962"/>
            <a:ext cx="1736725" cy="155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96336" y="1597044"/>
            <a:ext cx="1296144" cy="707886"/>
          </a:xfrm>
          <a:prstGeom prst="rect">
            <a:avLst/>
          </a:prstGeom>
          <a:noFill/>
        </p:spPr>
        <p:txBody>
          <a:bodyPr wrap="square" rtlCol="0">
            <a:spAutoFit/>
          </a:bodyPr>
          <a:lstStyle/>
          <a:p>
            <a:r>
              <a:rPr lang="el-GR" sz="1000" dirty="0" smtClean="0"/>
              <a:t>Κλικ στο</a:t>
            </a:r>
          </a:p>
          <a:p>
            <a:r>
              <a:rPr lang="el-GR" sz="1000" dirty="0" smtClean="0"/>
              <a:t>Εικονίδιο  &amp; προβολή για </a:t>
            </a:r>
          </a:p>
          <a:p>
            <a:r>
              <a:rPr lang="en-US" sz="1000" dirty="0" smtClean="0"/>
              <a:t>Photo</a:t>
            </a:r>
            <a:r>
              <a:rPr lang="el-GR" sz="1000" dirty="0" smtClean="0"/>
              <a:t> δράσης</a:t>
            </a:r>
            <a:endParaRPr lang="el-GR" sz="1000" dirty="0"/>
          </a:p>
        </p:txBody>
      </p:sp>
    </p:spTree>
    <p:extLst>
      <p:ext uri="{BB962C8B-B14F-4D97-AF65-F5344CB8AC3E}">
        <p14:creationId xmlns:p14="http://schemas.microsoft.com/office/powerpoint/2010/main" val="384514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75856" y="2551837"/>
            <a:ext cx="4248472" cy="3139321"/>
          </a:xfrm>
          <a:prstGeom prst="rect">
            <a:avLst/>
          </a:prstGeom>
        </p:spPr>
        <p:txBody>
          <a:bodyPr wrap="square">
            <a:spAutoFit/>
          </a:bodyPr>
          <a:lstStyle/>
          <a:p>
            <a:pPr algn="ctr"/>
            <a:r>
              <a:rPr lang="el-GR" i="1" dirty="0" smtClean="0">
                <a:solidFill>
                  <a:srgbClr val="7030A0"/>
                </a:solidFill>
                <a:effectLst>
                  <a:outerShdw blurRad="38100" dist="38100" dir="2700000" algn="tl">
                    <a:srgbClr val="000000">
                      <a:alpha val="43137"/>
                    </a:srgbClr>
                  </a:outerShdw>
                </a:effectLst>
              </a:rPr>
              <a:t>             </a:t>
            </a:r>
          </a:p>
          <a:p>
            <a:pPr algn="ctr"/>
            <a:r>
              <a:rPr lang="el-GR" i="1" dirty="0" smtClean="0">
                <a:solidFill>
                  <a:srgbClr val="7030A0"/>
                </a:solidFill>
                <a:effectLst>
                  <a:outerShdw blurRad="38100" dist="38100" dir="2700000" algn="tl">
                    <a:srgbClr val="000000">
                      <a:alpha val="43137"/>
                    </a:srgbClr>
                  </a:outerShdw>
                </a:effectLst>
              </a:rPr>
              <a:t>  ΕΥΧΑΡΙΣΤΟΥΜΕ  ΓΙΑ ΤΗΝ ΠΡΟΣΟΧΗ ΣΑΣ!</a:t>
            </a:r>
          </a:p>
          <a:p>
            <a:pPr algn="ctr"/>
            <a:endParaRPr lang="el-GR" i="1" dirty="0" smtClean="0">
              <a:solidFill>
                <a:srgbClr val="7030A0"/>
              </a:solidFill>
              <a:effectLst>
                <a:outerShdw blurRad="38100" dist="38100" dir="2700000" algn="tl">
                  <a:srgbClr val="000000">
                    <a:alpha val="43137"/>
                  </a:srgbClr>
                </a:outerShdw>
              </a:effectLst>
            </a:endParaRPr>
          </a:p>
          <a:p>
            <a:pPr algn="ctr"/>
            <a:endParaRPr lang="el-GR" i="1" dirty="0">
              <a:solidFill>
                <a:srgbClr val="7030A0"/>
              </a:solidFill>
              <a:effectLst>
                <a:outerShdw blurRad="38100" dist="38100" dir="2700000" algn="tl">
                  <a:srgbClr val="000000">
                    <a:alpha val="43137"/>
                  </a:srgbClr>
                </a:outerShdw>
              </a:effectLst>
            </a:endParaRPr>
          </a:p>
          <a:p>
            <a:pPr algn="ctr"/>
            <a:endParaRPr lang="el-GR" i="1" dirty="0" smtClean="0">
              <a:solidFill>
                <a:srgbClr val="7030A0"/>
              </a:solidFill>
              <a:effectLst>
                <a:outerShdw blurRad="38100" dist="38100" dir="2700000" algn="tl">
                  <a:srgbClr val="000000">
                    <a:alpha val="43137"/>
                  </a:srgbClr>
                </a:outerShdw>
              </a:effectLst>
            </a:endParaRPr>
          </a:p>
          <a:p>
            <a:pPr algn="ctr"/>
            <a:endParaRPr lang="el-GR" i="1" dirty="0">
              <a:solidFill>
                <a:srgbClr val="7030A0"/>
              </a:solidFill>
              <a:effectLst>
                <a:outerShdw blurRad="38100" dist="38100" dir="2700000" algn="tl">
                  <a:srgbClr val="000000">
                    <a:alpha val="43137"/>
                  </a:srgbClr>
                </a:outerShdw>
              </a:effectLst>
            </a:endParaRPr>
          </a:p>
          <a:p>
            <a:pPr algn="ctr"/>
            <a:r>
              <a:rPr lang="el-GR" i="1" dirty="0" smtClean="0">
                <a:solidFill>
                  <a:srgbClr val="7030A0"/>
                </a:solidFill>
                <a:effectLst>
                  <a:outerShdw blurRad="38100" dist="38100" dir="2700000" algn="tl">
                    <a:srgbClr val="000000">
                      <a:alpha val="43137"/>
                    </a:srgbClr>
                  </a:outerShdw>
                </a:effectLst>
              </a:rPr>
              <a:t>Συντονίστρια προγράμματος</a:t>
            </a:r>
            <a:r>
              <a:rPr lang="en-US" i="1" dirty="0" smtClean="0">
                <a:solidFill>
                  <a:srgbClr val="7030A0"/>
                </a:solidFill>
                <a:effectLst>
                  <a:outerShdw blurRad="38100" dist="38100" dir="2700000" algn="tl">
                    <a:srgbClr val="000000">
                      <a:alpha val="43137"/>
                    </a:srgbClr>
                  </a:outerShdw>
                </a:effectLst>
              </a:rPr>
              <a:t>:</a:t>
            </a:r>
          </a:p>
          <a:p>
            <a:pPr algn="ctr"/>
            <a:r>
              <a:rPr lang="el-GR" i="1" dirty="0" smtClean="0">
                <a:solidFill>
                  <a:srgbClr val="7030A0"/>
                </a:solidFill>
                <a:effectLst>
                  <a:outerShdw blurRad="38100" dist="38100" dir="2700000" algn="tl">
                    <a:srgbClr val="000000">
                      <a:alpha val="43137"/>
                    </a:srgbClr>
                  </a:outerShdw>
                </a:effectLst>
              </a:rPr>
              <a:t>Νικολαϊδου Μάρθα   ΠΕ88.02</a:t>
            </a:r>
          </a:p>
          <a:p>
            <a:pPr algn="ctr"/>
            <a:r>
              <a:rPr lang="el-GR" i="1" dirty="0" smtClean="0">
                <a:solidFill>
                  <a:srgbClr val="7030A0"/>
                </a:solidFill>
                <a:effectLst>
                  <a:outerShdw blurRad="38100" dist="38100" dir="2700000" algn="tl">
                    <a:srgbClr val="000000">
                      <a:alpha val="43137"/>
                    </a:srgbClr>
                  </a:outerShdw>
                </a:effectLst>
              </a:rPr>
              <a:t>Μέλη συντονιστικής επιτροπής</a:t>
            </a:r>
            <a:r>
              <a:rPr lang="en-US" i="1" dirty="0" smtClean="0">
                <a:solidFill>
                  <a:srgbClr val="7030A0"/>
                </a:solidFill>
                <a:effectLst>
                  <a:outerShdw blurRad="38100" dist="38100" dir="2700000" algn="tl">
                    <a:srgbClr val="000000">
                      <a:alpha val="43137"/>
                    </a:srgbClr>
                  </a:outerShdw>
                </a:effectLst>
              </a:rPr>
              <a:t>:</a:t>
            </a:r>
          </a:p>
          <a:p>
            <a:pPr algn="ctr"/>
            <a:r>
              <a:rPr lang="el-GR" i="1" dirty="0" smtClean="0">
                <a:solidFill>
                  <a:srgbClr val="7030A0"/>
                </a:solidFill>
                <a:effectLst>
                  <a:outerShdw blurRad="38100" dist="38100" dir="2700000" algn="tl">
                    <a:srgbClr val="000000">
                      <a:alpha val="43137"/>
                    </a:srgbClr>
                  </a:outerShdw>
                </a:effectLst>
              </a:rPr>
              <a:t>Γκάλαβου Σοφία  ΠΕ82</a:t>
            </a:r>
          </a:p>
          <a:p>
            <a:pPr algn="ctr"/>
            <a:r>
              <a:rPr lang="el-GR" i="1" dirty="0" smtClean="0">
                <a:solidFill>
                  <a:srgbClr val="7030A0"/>
                </a:solidFill>
                <a:effectLst>
                  <a:outerShdw blurRad="38100" dist="38100" dir="2700000" algn="tl">
                    <a:srgbClr val="000000">
                      <a:alpha val="43137"/>
                    </a:srgbClr>
                  </a:outerShdw>
                </a:effectLst>
              </a:rPr>
              <a:t>Παππούλη Αναστασία ΠΕ87.09</a:t>
            </a:r>
            <a:endParaRPr lang="el-GR" i="1" dirty="0" smtClean="0">
              <a:solidFill>
                <a:srgbClr val="7030A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692697"/>
            <a:ext cx="18002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7"/>
            <a:ext cx="216376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058" y="836712"/>
            <a:ext cx="18446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996952"/>
            <a:ext cx="2392363" cy="147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964" y="4653135"/>
            <a:ext cx="2141537"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79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7202</TotalTime>
  <Words>464</Words>
  <Application>Microsoft Office PowerPoint</Application>
  <PresentationFormat>Προβολή στην οθόνη (4:3)</PresentationFormat>
  <Paragraphs>60</Paragraphs>
  <Slides>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Προγράμματα 2023 – 24 1ο ΕΠΑΛ ΚΩ</vt:lpstr>
      <vt:lpstr>  Η μεγάλη κληρονομιά  του Ιπποκράτη  </vt:lpstr>
      <vt:lpstr>Το κρασί</vt:lpstr>
      <vt:lpstr>Το μέλι           </vt:lpstr>
      <vt:lpstr>Το τυρί        </vt:lpstr>
      <vt:lpstr>Κηπευτικά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Μάρθα Νικολαϊδου</dc:creator>
  <cp:lastModifiedBy>Μάρθα Νικολαϊδου</cp:lastModifiedBy>
  <cp:revision>72</cp:revision>
  <dcterms:created xsi:type="dcterms:W3CDTF">2024-04-16T10:10:58Z</dcterms:created>
  <dcterms:modified xsi:type="dcterms:W3CDTF">2024-04-21T10:13:51Z</dcterms:modified>
</cp:coreProperties>
</file>